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itchFamily="34" charset="0"/>
      <p:regular r:id="rId11"/>
      <p:bold r:id="rId12"/>
      <p:italic r:id="rId13"/>
      <p:boldItalic r:id="rId14"/>
    </p:embeddedFont>
    <p:embeddedFont>
      <p:font typeface="Raleway" charset="0"/>
      <p:regular r:id="rId15"/>
    </p:embeddedFont>
    <p:embeddedFont>
      <p:font typeface="Roboto"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9" d="100"/>
          <a:sy n="79" d="100"/>
        </p:scale>
        <p:origin x="-178"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DC3B37C-4401-400A-ACEF-D132A6E9BB9E}" type="datetimeFigureOut">
              <a:rPr lang="en-IN" smtClean="0"/>
              <a:t>27-05-2025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B8E366FF-E1C5-4AB0-99F3-B702C6039AFA}" type="slidenum">
              <a:rPr lang="en-IN" smtClean="0"/>
              <a:t>‹#›</a:t>
            </a:fld>
            <a:endParaRPr lang="en-IN"/>
          </a:p>
        </p:txBody>
      </p:sp>
    </p:spTree>
    <p:extLst>
      <p:ext uri="{BB962C8B-B14F-4D97-AF65-F5344CB8AC3E}">
        <p14:creationId xmlns:p14="http://schemas.microsoft.com/office/powerpoint/2010/main" val="236565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201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Chatbots &amp; Conversational AI: College Enquiry Chatbot</a:t>
            </a:r>
            <a:endParaRPr lang="en-US" sz="4450" dirty="0"/>
          </a:p>
        </p:txBody>
      </p:sp>
      <p:sp>
        <p:nvSpPr>
          <p:cNvPr id="4" name="Text 1"/>
          <p:cNvSpPr/>
          <p:nvPr/>
        </p:nvSpPr>
        <p:spPr>
          <a:xfrm>
            <a:off x="793790" y="2977872"/>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project report by Ayush Mishra and Aryan Hayaran from Dayananda Sagar University explores the design and implementation of a College Enquiry Chatbot using Artificial Intelligence and Machine Learning. The chatbot aims to automate responses to student queries regarding admissions, courses, fees, and facilities, providing 24/7 support to enhance user experience and reduce administrative workload.</a:t>
            </a:r>
            <a:endParaRPr lang="en-US" sz="1750" dirty="0"/>
          </a:p>
        </p:txBody>
      </p:sp>
      <p:sp>
        <p:nvSpPr>
          <p:cNvPr id="5" name="Text 2"/>
          <p:cNvSpPr/>
          <p:nvPr/>
        </p:nvSpPr>
        <p:spPr>
          <a:xfrm>
            <a:off x="793790" y="541043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By,</a:t>
            </a:r>
            <a:endParaRPr lang="en-US" sz="1750" dirty="0"/>
          </a:p>
        </p:txBody>
      </p:sp>
      <p:sp>
        <p:nvSpPr>
          <p:cNvPr id="6" name="Text 3"/>
          <p:cNvSpPr/>
          <p:nvPr/>
        </p:nvSpPr>
        <p:spPr>
          <a:xfrm>
            <a:off x="793790" y="602849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Ayush Mishra (ENG22AM0080)</a:t>
            </a:r>
            <a:endParaRPr lang="en-US" sz="1750" dirty="0"/>
          </a:p>
        </p:txBody>
      </p:sp>
      <p:sp>
        <p:nvSpPr>
          <p:cNvPr id="7" name="Text 4"/>
          <p:cNvSpPr/>
          <p:nvPr/>
        </p:nvSpPr>
        <p:spPr>
          <a:xfrm>
            <a:off x="793790" y="664654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Aryan Hayaran (ENG22AM0077)</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917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Introduction and Scope of the College Enquiry Chatbot</a:t>
            </a:r>
            <a:endParaRPr lang="en-US" sz="4450" dirty="0"/>
          </a:p>
        </p:txBody>
      </p:sp>
      <p:sp>
        <p:nvSpPr>
          <p:cNvPr id="4" name="Shape 1"/>
          <p:cNvSpPr/>
          <p:nvPr/>
        </p:nvSpPr>
        <p:spPr>
          <a:xfrm>
            <a:off x="6280190" y="2746891"/>
            <a:ext cx="510302" cy="510302"/>
          </a:xfrm>
          <a:prstGeom prst="roundRect">
            <a:avLst>
              <a:gd name="adj" fmla="val 18669"/>
            </a:avLst>
          </a:prstGeom>
          <a:solidFill>
            <a:srgbClr val="E1E1EA"/>
          </a:solidFill>
          <a:ln w="7620">
            <a:solidFill>
              <a:srgbClr val="C7C7D0"/>
            </a:solidFill>
            <a:prstDash val="solid"/>
          </a:ln>
        </p:spPr>
      </p:sp>
      <p:sp>
        <p:nvSpPr>
          <p:cNvPr id="5" name="Text 2"/>
          <p:cNvSpPr/>
          <p:nvPr/>
        </p:nvSpPr>
        <p:spPr>
          <a:xfrm>
            <a:off x="7017306" y="28247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Introduction</a:t>
            </a:r>
            <a:endParaRPr lang="en-US" sz="2200" dirty="0"/>
          </a:p>
        </p:txBody>
      </p:sp>
      <p:sp>
        <p:nvSpPr>
          <p:cNvPr id="6" name="Text 3"/>
          <p:cNvSpPr/>
          <p:nvPr/>
        </p:nvSpPr>
        <p:spPr>
          <a:xfrm>
            <a:off x="7017306" y="3315176"/>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Educational institutions face high volumes of repetitive inquiries, especially during admission periods. The chatbot uses conversational AI with NLP and logistic regression to classify user intent and provide instant, accurate responses.</a:t>
            </a:r>
            <a:endParaRPr lang="en-US" sz="1750" dirty="0"/>
          </a:p>
        </p:txBody>
      </p:sp>
      <p:sp>
        <p:nvSpPr>
          <p:cNvPr id="7" name="Shape 4"/>
          <p:cNvSpPr/>
          <p:nvPr/>
        </p:nvSpPr>
        <p:spPr>
          <a:xfrm>
            <a:off x="6280190" y="5220414"/>
            <a:ext cx="510302" cy="510302"/>
          </a:xfrm>
          <a:prstGeom prst="roundRect">
            <a:avLst>
              <a:gd name="adj" fmla="val 18669"/>
            </a:avLst>
          </a:prstGeom>
          <a:solidFill>
            <a:srgbClr val="E1E1EA"/>
          </a:solidFill>
          <a:ln w="7620">
            <a:solidFill>
              <a:srgbClr val="C7C7D0"/>
            </a:solidFill>
            <a:prstDash val="solid"/>
          </a:ln>
        </p:spPr>
      </p:sp>
      <p:sp>
        <p:nvSpPr>
          <p:cNvPr id="8" name="Text 5"/>
          <p:cNvSpPr/>
          <p:nvPr/>
        </p:nvSpPr>
        <p:spPr>
          <a:xfrm>
            <a:off x="7017306" y="52982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Scope</a:t>
            </a:r>
            <a:endParaRPr lang="en-US" sz="2200" dirty="0"/>
          </a:p>
        </p:txBody>
      </p:sp>
      <p:sp>
        <p:nvSpPr>
          <p:cNvPr id="9" name="Text 6"/>
          <p:cNvSpPr/>
          <p:nvPr/>
        </p:nvSpPr>
        <p:spPr>
          <a:xfrm>
            <a:off x="7017306" y="5788700"/>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chatbot covers queries on academic courses, admissions, fees, facilities, and more. It operates 24/7, reduces administrative workload, integrates with existing platforms, and offers personalised interactions for different user types.</a:t>
            </a:r>
            <a:endParaRPr lang="en-US" sz="1750" dirty="0"/>
          </a:p>
        </p:txBody>
      </p:sp>
      <p:sp>
        <p:nvSpPr>
          <p:cNvPr id="10" name="Rectangle 9"/>
          <p:cNvSpPr/>
          <p:nvPr/>
        </p:nvSpPr>
        <p:spPr>
          <a:xfrm>
            <a:off x="12714973" y="7748336"/>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76149"/>
            <a:ext cx="1061894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Problem Definition and Literature Survey</a:t>
            </a:r>
            <a:endParaRPr lang="en-US" sz="4450" dirty="0"/>
          </a:p>
        </p:txBody>
      </p:sp>
      <p:sp>
        <p:nvSpPr>
          <p:cNvPr id="3" name="Text 1"/>
          <p:cNvSpPr/>
          <p:nvPr/>
        </p:nvSpPr>
        <p:spPr>
          <a:xfrm>
            <a:off x="793790" y="28519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Problem Definition</a:t>
            </a:r>
            <a:endParaRPr lang="en-US" sz="2200" dirty="0"/>
          </a:p>
        </p:txBody>
      </p:sp>
      <p:sp>
        <p:nvSpPr>
          <p:cNvPr id="4" name="Text 2"/>
          <p:cNvSpPr/>
          <p:nvPr/>
        </p:nvSpPr>
        <p:spPr>
          <a:xfrm>
            <a:off x="793790" y="3433048"/>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Manual handling of student inquiries is inefficient, time-consuming, and prone to errors. The chatbot aims to automate frequent questions, process natural language inputs, provide consistent information, and improve user experience.</a:t>
            </a:r>
            <a:endParaRPr lang="en-US" sz="1750" dirty="0"/>
          </a:p>
        </p:txBody>
      </p:sp>
      <p:sp>
        <p:nvSpPr>
          <p:cNvPr id="5" name="Text 3"/>
          <p:cNvSpPr/>
          <p:nvPr/>
        </p:nvSpPr>
        <p:spPr>
          <a:xfrm>
            <a:off x="7599521" y="28519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Literature Survey</a:t>
            </a:r>
            <a:endParaRPr lang="en-US" sz="2200" dirty="0"/>
          </a:p>
        </p:txBody>
      </p:sp>
      <p:sp>
        <p:nvSpPr>
          <p:cNvPr id="6" name="Text 4"/>
          <p:cNvSpPr/>
          <p:nvPr/>
        </p:nvSpPr>
        <p:spPr>
          <a:xfrm>
            <a:off x="7599521" y="34330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IBM Watson Assistant and Google Dialogflow are popular chatbot platforms with NLP modules.</a:t>
            </a:r>
            <a:endParaRPr lang="en-US" sz="1750" dirty="0"/>
          </a:p>
        </p:txBody>
      </p:sp>
      <p:sp>
        <p:nvSpPr>
          <p:cNvPr id="7" name="Text 5"/>
          <p:cNvSpPr/>
          <p:nvPr/>
        </p:nvSpPr>
        <p:spPr>
          <a:xfrm>
            <a:off x="7599521"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AI chatbots learn from data and generate dynamic responses, unlike rules-based chatbots.</a:t>
            </a:r>
            <a:endParaRPr lang="en-US" sz="1750" dirty="0"/>
          </a:p>
        </p:txBody>
      </p:sp>
      <p:sp>
        <p:nvSpPr>
          <p:cNvPr id="8" name="Text 6"/>
          <p:cNvSpPr/>
          <p:nvPr/>
        </p:nvSpPr>
        <p:spPr>
          <a:xfrm>
            <a:off x="7599521"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Logistic regression is a common technique for intent classification.</a:t>
            </a:r>
            <a:endParaRPr lang="en-US" sz="1750" dirty="0"/>
          </a:p>
        </p:txBody>
      </p:sp>
      <p:sp>
        <p:nvSpPr>
          <p:cNvPr id="9" name="Text 7"/>
          <p:cNvSpPr/>
          <p:nvPr/>
        </p:nvSpPr>
        <p:spPr>
          <a:xfrm>
            <a:off x="7599521" y="584835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Educational chatbots improve student motivation and reduce administrative burden.</a:t>
            </a:r>
            <a:endParaRPr lang="en-US" sz="1750" dirty="0"/>
          </a:p>
        </p:txBody>
      </p:sp>
      <p:sp>
        <p:nvSpPr>
          <p:cNvPr id="10" name="Rectangle 9"/>
          <p:cNvSpPr/>
          <p:nvPr/>
        </p:nvSpPr>
        <p:spPr>
          <a:xfrm>
            <a:off x="12714973" y="7729086"/>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3035" y="548283"/>
            <a:ext cx="7750731" cy="1244203"/>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Raleway" pitchFamily="34" charset="0"/>
                <a:ea typeface="Raleway" pitchFamily="34" charset="-122"/>
                <a:cs typeface="Raleway" pitchFamily="34" charset="-120"/>
              </a:rPr>
              <a:t>Methodology: Design and Implementation</a:t>
            </a:r>
            <a:endParaRPr lang="en-US" sz="3900" dirty="0"/>
          </a:p>
        </p:txBody>
      </p:sp>
      <p:pic>
        <p:nvPicPr>
          <p:cNvPr id="4" name="Image 1" descr="preencoded.png"/>
          <p:cNvPicPr>
            <a:picLocks noChangeAspect="1"/>
          </p:cNvPicPr>
          <p:nvPr/>
        </p:nvPicPr>
        <p:blipFill>
          <a:blip r:embed="rId4"/>
          <a:stretch>
            <a:fillRect/>
          </a:stretch>
        </p:blipFill>
        <p:spPr>
          <a:xfrm>
            <a:off x="6183035" y="2090976"/>
            <a:ext cx="995243" cy="1194316"/>
          </a:xfrm>
          <a:prstGeom prst="rect">
            <a:avLst/>
          </a:prstGeom>
        </p:spPr>
      </p:pic>
      <p:sp>
        <p:nvSpPr>
          <p:cNvPr id="5" name="Text 1"/>
          <p:cNvSpPr/>
          <p:nvPr/>
        </p:nvSpPr>
        <p:spPr>
          <a:xfrm>
            <a:off x="7476768" y="2289929"/>
            <a:ext cx="2488168" cy="310991"/>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Requirement Analysis</a:t>
            </a:r>
            <a:endParaRPr lang="en-US" sz="1950" dirty="0"/>
          </a:p>
        </p:txBody>
      </p:sp>
      <p:sp>
        <p:nvSpPr>
          <p:cNvPr id="6" name="Text 2"/>
          <p:cNvSpPr/>
          <p:nvPr/>
        </p:nvSpPr>
        <p:spPr>
          <a:xfrm>
            <a:off x="7476768" y="2720340"/>
            <a:ext cx="6456998" cy="31849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Identify user types and FAQs to target for chatbot responses.</a:t>
            </a:r>
            <a:endParaRPr lang="en-US" sz="1550" dirty="0"/>
          </a:p>
        </p:txBody>
      </p:sp>
      <p:pic>
        <p:nvPicPr>
          <p:cNvPr id="7" name="Image 2" descr="preencoded.png"/>
          <p:cNvPicPr>
            <a:picLocks noChangeAspect="1"/>
          </p:cNvPicPr>
          <p:nvPr/>
        </p:nvPicPr>
        <p:blipFill>
          <a:blip r:embed="rId5"/>
          <a:stretch>
            <a:fillRect/>
          </a:stretch>
        </p:blipFill>
        <p:spPr>
          <a:xfrm>
            <a:off x="6183035" y="3285292"/>
            <a:ext cx="995243" cy="1465302"/>
          </a:xfrm>
          <a:prstGeom prst="rect">
            <a:avLst/>
          </a:prstGeom>
        </p:spPr>
      </p:pic>
      <p:sp>
        <p:nvSpPr>
          <p:cNvPr id="8" name="Text 3"/>
          <p:cNvSpPr/>
          <p:nvPr/>
        </p:nvSpPr>
        <p:spPr>
          <a:xfrm>
            <a:off x="7476768" y="3484245"/>
            <a:ext cx="3696772" cy="310991"/>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Data Collection &amp; Preprocessing</a:t>
            </a:r>
            <a:endParaRPr lang="en-US" sz="1950" dirty="0"/>
          </a:p>
        </p:txBody>
      </p:sp>
      <p:sp>
        <p:nvSpPr>
          <p:cNvPr id="9" name="Text 4"/>
          <p:cNvSpPr/>
          <p:nvPr/>
        </p:nvSpPr>
        <p:spPr>
          <a:xfrm>
            <a:off x="7476768" y="3914656"/>
            <a:ext cx="6456998" cy="63698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Gather data from college websites, FAQs, brochures, and staff interviews; clean and vectorize text using NLP techniques.</a:t>
            </a:r>
            <a:endParaRPr lang="en-US" sz="1550" dirty="0"/>
          </a:p>
        </p:txBody>
      </p:sp>
      <p:pic>
        <p:nvPicPr>
          <p:cNvPr id="10" name="Image 3" descr="preencoded.png"/>
          <p:cNvPicPr>
            <a:picLocks noChangeAspect="1"/>
          </p:cNvPicPr>
          <p:nvPr/>
        </p:nvPicPr>
        <p:blipFill>
          <a:blip r:embed="rId6"/>
          <a:stretch>
            <a:fillRect/>
          </a:stretch>
        </p:blipFill>
        <p:spPr>
          <a:xfrm>
            <a:off x="6183035" y="4750594"/>
            <a:ext cx="995243" cy="1465302"/>
          </a:xfrm>
          <a:prstGeom prst="rect">
            <a:avLst/>
          </a:prstGeom>
        </p:spPr>
      </p:pic>
      <p:sp>
        <p:nvSpPr>
          <p:cNvPr id="11" name="Text 5"/>
          <p:cNvSpPr/>
          <p:nvPr/>
        </p:nvSpPr>
        <p:spPr>
          <a:xfrm>
            <a:off x="7476768" y="4949547"/>
            <a:ext cx="3233142" cy="310991"/>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Model Training &amp; Bot Design</a:t>
            </a:r>
            <a:endParaRPr lang="en-US" sz="1950" dirty="0"/>
          </a:p>
        </p:txBody>
      </p:sp>
      <p:sp>
        <p:nvSpPr>
          <p:cNvPr id="12" name="Text 6"/>
          <p:cNvSpPr/>
          <p:nvPr/>
        </p:nvSpPr>
        <p:spPr>
          <a:xfrm>
            <a:off x="7476768" y="5379958"/>
            <a:ext cx="6456998" cy="63698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Train logistic regression model for intent classification; design dialogue flow and error handling.</a:t>
            </a:r>
            <a:endParaRPr lang="en-US" sz="1550" dirty="0"/>
          </a:p>
        </p:txBody>
      </p:sp>
      <p:pic>
        <p:nvPicPr>
          <p:cNvPr id="13" name="Image 4" descr="preencoded.png"/>
          <p:cNvPicPr>
            <a:picLocks noChangeAspect="1"/>
          </p:cNvPicPr>
          <p:nvPr/>
        </p:nvPicPr>
        <p:blipFill>
          <a:blip r:embed="rId7"/>
          <a:stretch>
            <a:fillRect/>
          </a:stretch>
        </p:blipFill>
        <p:spPr>
          <a:xfrm>
            <a:off x="6183035" y="6215896"/>
            <a:ext cx="995243" cy="1465302"/>
          </a:xfrm>
          <a:prstGeom prst="rect">
            <a:avLst/>
          </a:prstGeom>
        </p:spPr>
      </p:pic>
      <p:sp>
        <p:nvSpPr>
          <p:cNvPr id="14" name="Text 7"/>
          <p:cNvSpPr/>
          <p:nvPr/>
        </p:nvSpPr>
        <p:spPr>
          <a:xfrm>
            <a:off x="7476768" y="6414849"/>
            <a:ext cx="2488168" cy="310991"/>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Integration &amp; Testing</a:t>
            </a:r>
            <a:endParaRPr lang="en-US" sz="1950" dirty="0"/>
          </a:p>
        </p:txBody>
      </p:sp>
      <p:sp>
        <p:nvSpPr>
          <p:cNvPr id="15" name="Text 8"/>
          <p:cNvSpPr/>
          <p:nvPr/>
        </p:nvSpPr>
        <p:spPr>
          <a:xfrm>
            <a:off x="7476768" y="6845260"/>
            <a:ext cx="6456998" cy="63698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Connect model with web interface using Flask; conduct unit and integration tests with user feedback.</a:t>
            </a:r>
            <a:endParaRPr lang="en-US" sz="1550" dirty="0"/>
          </a:p>
        </p:txBody>
      </p:sp>
      <p:sp>
        <p:nvSpPr>
          <p:cNvPr id="16" name="Rectangle 15"/>
          <p:cNvSpPr/>
          <p:nvPr/>
        </p:nvSpPr>
        <p:spPr>
          <a:xfrm>
            <a:off x="12714973" y="7719461"/>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99404"/>
            <a:ext cx="928032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Data Collection and Pre-processing</a:t>
            </a:r>
            <a:endParaRPr lang="en-US" sz="4450" dirty="0"/>
          </a:p>
        </p:txBody>
      </p:sp>
      <p:sp>
        <p:nvSpPr>
          <p:cNvPr id="3" name="Text 1"/>
          <p:cNvSpPr/>
          <p:nvPr/>
        </p:nvSpPr>
        <p:spPr>
          <a:xfrm>
            <a:off x="793790" y="31751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Data Collection</a:t>
            </a:r>
            <a:endParaRPr lang="en-US" sz="2200" dirty="0"/>
          </a:p>
        </p:txBody>
      </p:sp>
      <p:sp>
        <p:nvSpPr>
          <p:cNvPr id="4" name="Text 2"/>
          <p:cNvSpPr/>
          <p:nvPr/>
        </p:nvSpPr>
        <p:spPr>
          <a:xfrm>
            <a:off x="793790" y="37563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Official college websites and prospectus</a:t>
            </a:r>
            <a:endParaRPr lang="en-US" sz="1750" dirty="0"/>
          </a:p>
        </p:txBody>
      </p:sp>
      <p:sp>
        <p:nvSpPr>
          <p:cNvPr id="5" name="Text 3"/>
          <p:cNvSpPr/>
          <p:nvPr/>
        </p:nvSpPr>
        <p:spPr>
          <a:xfrm>
            <a:off x="793790" y="41985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Student portals and help desk FAQs</a:t>
            </a:r>
            <a:endParaRPr lang="en-US" sz="1750" dirty="0"/>
          </a:p>
        </p:txBody>
      </p:sp>
      <p:sp>
        <p:nvSpPr>
          <p:cNvPr id="6" name="Text 4"/>
          <p:cNvSpPr/>
          <p:nvPr/>
        </p:nvSpPr>
        <p:spPr>
          <a:xfrm>
            <a:off x="793790" y="46406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Email and chat transcripts</a:t>
            </a:r>
            <a:endParaRPr lang="en-US" sz="1750" dirty="0"/>
          </a:p>
        </p:txBody>
      </p:sp>
      <p:sp>
        <p:nvSpPr>
          <p:cNvPr id="7" name="Text 5"/>
          <p:cNvSpPr/>
          <p:nvPr/>
        </p:nvSpPr>
        <p:spPr>
          <a:xfrm>
            <a:off x="793790" y="508289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Interviews with administrative staff</a:t>
            </a:r>
            <a:endParaRPr lang="en-US" sz="1750" dirty="0"/>
          </a:p>
        </p:txBody>
      </p:sp>
      <p:sp>
        <p:nvSpPr>
          <p:cNvPr id="8" name="Text 6"/>
          <p:cNvSpPr/>
          <p:nvPr/>
        </p:nvSpPr>
        <p:spPr>
          <a:xfrm>
            <a:off x="7599521" y="31751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Data Pre-processing</a:t>
            </a:r>
            <a:endParaRPr lang="en-US" sz="2200" dirty="0"/>
          </a:p>
        </p:txBody>
      </p:sp>
      <p:sp>
        <p:nvSpPr>
          <p:cNvPr id="9" name="Text 7"/>
          <p:cNvSpPr/>
          <p:nvPr/>
        </p:nvSpPr>
        <p:spPr>
          <a:xfrm>
            <a:off x="7599521" y="375630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Text cleaning: removing HTML, URLs, numbers, special characters</a:t>
            </a:r>
            <a:endParaRPr lang="en-US" sz="1750" dirty="0"/>
          </a:p>
        </p:txBody>
      </p:sp>
      <p:sp>
        <p:nvSpPr>
          <p:cNvPr id="10" name="Text 8"/>
          <p:cNvSpPr/>
          <p:nvPr/>
        </p:nvSpPr>
        <p:spPr>
          <a:xfrm>
            <a:off x="7599521" y="45614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Tokenization and stop-word removal</a:t>
            </a:r>
            <a:endParaRPr lang="en-US" sz="1750" dirty="0"/>
          </a:p>
        </p:txBody>
      </p:sp>
      <p:sp>
        <p:nvSpPr>
          <p:cNvPr id="11" name="Text 9"/>
          <p:cNvSpPr/>
          <p:nvPr/>
        </p:nvSpPr>
        <p:spPr>
          <a:xfrm>
            <a:off x="7599521" y="500360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Stemming and lemmatization</a:t>
            </a:r>
            <a:endParaRPr lang="en-US" sz="1750" dirty="0"/>
          </a:p>
        </p:txBody>
      </p:sp>
      <p:sp>
        <p:nvSpPr>
          <p:cNvPr id="12" name="Text 10"/>
          <p:cNvSpPr/>
          <p:nvPr/>
        </p:nvSpPr>
        <p:spPr>
          <a:xfrm>
            <a:off x="7599521" y="544580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Vectorization using TF-IDF</a:t>
            </a:r>
            <a:endParaRPr lang="en-US" sz="1750" dirty="0"/>
          </a:p>
        </p:txBody>
      </p:sp>
      <p:sp>
        <p:nvSpPr>
          <p:cNvPr id="13" name="Text 11"/>
          <p:cNvSpPr/>
          <p:nvPr/>
        </p:nvSpPr>
        <p:spPr>
          <a:xfrm>
            <a:off x="7599521" y="58879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Labeling queries by intent categories</a:t>
            </a:r>
            <a:endParaRPr lang="en-US" sz="1750" dirty="0"/>
          </a:p>
        </p:txBody>
      </p:sp>
      <p:sp>
        <p:nvSpPr>
          <p:cNvPr id="14" name="Rectangle 13"/>
          <p:cNvSpPr/>
          <p:nvPr/>
        </p:nvSpPr>
        <p:spPr>
          <a:xfrm>
            <a:off x="12714973" y="7719461"/>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7920" y="908447"/>
            <a:ext cx="7680960" cy="1306354"/>
          </a:xfrm>
          <a:prstGeom prst="rect">
            <a:avLst/>
          </a:prstGeom>
          <a:noFill/>
          <a:ln/>
        </p:spPr>
        <p:txBody>
          <a:bodyPr wrap="square" lIns="0" tIns="0" rIns="0" bIns="0" rtlCol="0" anchor="t"/>
          <a:lstStyle/>
          <a:p>
            <a:pPr marL="0" indent="0" algn="l">
              <a:lnSpc>
                <a:spcPts val="5100"/>
              </a:lnSpc>
              <a:buNone/>
            </a:pPr>
            <a:r>
              <a:rPr lang="en-US" sz="4100" dirty="0">
                <a:solidFill>
                  <a:srgbClr val="1B1B27"/>
                </a:solidFill>
                <a:latin typeface="Raleway" pitchFamily="34" charset="0"/>
                <a:ea typeface="Raleway" pitchFamily="34" charset="-122"/>
                <a:cs typeface="Raleway" pitchFamily="34" charset="-120"/>
              </a:rPr>
              <a:t>System Architecture and Requirements</a:t>
            </a:r>
            <a:endParaRPr lang="en-US" sz="4100" dirty="0"/>
          </a:p>
        </p:txBody>
      </p:sp>
      <p:sp>
        <p:nvSpPr>
          <p:cNvPr id="4" name="Shape 1"/>
          <p:cNvSpPr/>
          <p:nvPr/>
        </p:nvSpPr>
        <p:spPr>
          <a:xfrm>
            <a:off x="6217920" y="2528292"/>
            <a:ext cx="3736062" cy="2956798"/>
          </a:xfrm>
          <a:prstGeom prst="roundRect">
            <a:avLst>
              <a:gd name="adj" fmla="val 2969"/>
            </a:avLst>
          </a:prstGeom>
          <a:solidFill>
            <a:srgbClr val="E1E1EA"/>
          </a:solidFill>
          <a:ln w="7620">
            <a:solidFill>
              <a:srgbClr val="C7C7D0"/>
            </a:solidFill>
            <a:prstDash val="solid"/>
          </a:ln>
        </p:spPr>
      </p:sp>
      <p:sp>
        <p:nvSpPr>
          <p:cNvPr id="5" name="Text 2"/>
          <p:cNvSpPr/>
          <p:nvPr/>
        </p:nvSpPr>
        <p:spPr>
          <a:xfrm>
            <a:off x="6434495" y="2744867"/>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System Architecture</a:t>
            </a:r>
            <a:endParaRPr lang="en-US" sz="2050" dirty="0"/>
          </a:p>
        </p:txBody>
      </p:sp>
      <p:sp>
        <p:nvSpPr>
          <p:cNvPr id="6" name="Text 3"/>
          <p:cNvSpPr/>
          <p:nvPr/>
        </p:nvSpPr>
        <p:spPr>
          <a:xfrm>
            <a:off x="6434495" y="3196709"/>
            <a:ext cx="3302913" cy="1672233"/>
          </a:xfrm>
          <a:prstGeom prst="rect">
            <a:avLst/>
          </a:prstGeom>
          <a:noFill/>
          <a:ln/>
        </p:spPr>
        <p:txBody>
          <a:bodyPr wrap="square" lIns="0" tIns="0" rIns="0" bIns="0" rtlCol="0" anchor="t"/>
          <a:lstStyle/>
          <a:p>
            <a:pPr marL="0" indent="0" algn="l">
              <a:lnSpc>
                <a:spcPts val="2600"/>
              </a:lnSpc>
              <a:buNone/>
            </a:pPr>
            <a:r>
              <a:rPr lang="en-US" sz="1600" dirty="0">
                <a:solidFill>
                  <a:srgbClr val="3C3939"/>
                </a:solidFill>
                <a:latin typeface="Roboto" pitchFamily="34" charset="0"/>
                <a:ea typeface="Roboto" pitchFamily="34" charset="-122"/>
                <a:cs typeface="Roboto" pitchFamily="34" charset="-120"/>
              </a:rPr>
              <a:t>Frontend: HTML, CSS, JavaScript interface with chat window. Backend: Python Flask framework running NLP model and handling requests.</a:t>
            </a:r>
            <a:endParaRPr lang="en-US" sz="1600" dirty="0"/>
          </a:p>
        </p:txBody>
      </p:sp>
      <p:sp>
        <p:nvSpPr>
          <p:cNvPr id="7" name="Shape 4"/>
          <p:cNvSpPr/>
          <p:nvPr/>
        </p:nvSpPr>
        <p:spPr>
          <a:xfrm>
            <a:off x="10162937" y="2528292"/>
            <a:ext cx="3736062" cy="2956798"/>
          </a:xfrm>
          <a:prstGeom prst="roundRect">
            <a:avLst>
              <a:gd name="adj" fmla="val 2969"/>
            </a:avLst>
          </a:prstGeom>
          <a:solidFill>
            <a:srgbClr val="E1E1EA"/>
          </a:solidFill>
          <a:ln w="7620">
            <a:solidFill>
              <a:srgbClr val="C7C7D0"/>
            </a:solidFill>
            <a:prstDash val="solid"/>
          </a:ln>
        </p:spPr>
      </p:sp>
      <p:sp>
        <p:nvSpPr>
          <p:cNvPr id="8" name="Text 5"/>
          <p:cNvSpPr/>
          <p:nvPr/>
        </p:nvSpPr>
        <p:spPr>
          <a:xfrm>
            <a:off x="10379512" y="2744867"/>
            <a:ext cx="3302913" cy="652939"/>
          </a:xfrm>
          <a:prstGeom prst="rect">
            <a:avLst/>
          </a:prstGeom>
          <a:noFill/>
          <a:ln/>
        </p:spPr>
        <p:txBody>
          <a:bodyPr wrap="squar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Hardware &amp; Software Requirements</a:t>
            </a:r>
            <a:endParaRPr lang="en-US" sz="2050" dirty="0"/>
          </a:p>
        </p:txBody>
      </p:sp>
      <p:sp>
        <p:nvSpPr>
          <p:cNvPr id="9" name="Text 6"/>
          <p:cNvSpPr/>
          <p:nvPr/>
        </p:nvSpPr>
        <p:spPr>
          <a:xfrm>
            <a:off x="10379512" y="3523178"/>
            <a:ext cx="3302913" cy="66889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Intel i5 processor or higher, 4-8 GB RAM, 20GB disk space</a:t>
            </a:r>
            <a:endParaRPr lang="en-US" sz="1600" dirty="0"/>
          </a:p>
        </p:txBody>
      </p:sp>
      <p:sp>
        <p:nvSpPr>
          <p:cNvPr id="10" name="Text 7"/>
          <p:cNvSpPr/>
          <p:nvPr/>
        </p:nvSpPr>
        <p:spPr>
          <a:xfrm>
            <a:off x="10379512" y="4265176"/>
            <a:ext cx="3302913" cy="1003340"/>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Python 3.8+, Flask, NLTK or Spacy, web browser, GIT, virtual environment</a:t>
            </a:r>
            <a:endParaRPr lang="en-US" sz="1600" dirty="0"/>
          </a:p>
        </p:txBody>
      </p:sp>
      <p:sp>
        <p:nvSpPr>
          <p:cNvPr id="11" name="Shape 8"/>
          <p:cNvSpPr/>
          <p:nvPr/>
        </p:nvSpPr>
        <p:spPr>
          <a:xfrm>
            <a:off x="6217920" y="5694045"/>
            <a:ext cx="7680960" cy="1626989"/>
          </a:xfrm>
          <a:prstGeom prst="roundRect">
            <a:avLst>
              <a:gd name="adj" fmla="val 5396"/>
            </a:avLst>
          </a:prstGeom>
          <a:solidFill>
            <a:srgbClr val="E1E1EA"/>
          </a:solidFill>
          <a:ln w="7620">
            <a:solidFill>
              <a:srgbClr val="C7C7D0"/>
            </a:solidFill>
            <a:prstDash val="solid"/>
          </a:ln>
        </p:spPr>
      </p:sp>
      <p:sp>
        <p:nvSpPr>
          <p:cNvPr id="12" name="Text 9"/>
          <p:cNvSpPr/>
          <p:nvPr/>
        </p:nvSpPr>
        <p:spPr>
          <a:xfrm>
            <a:off x="6434495" y="5910620"/>
            <a:ext cx="5188982" cy="326469"/>
          </a:xfrm>
          <a:prstGeom prst="rect">
            <a:avLst/>
          </a:prstGeom>
          <a:noFill/>
          <a:ln/>
        </p:spPr>
        <p:txBody>
          <a:bodyPr wrap="none" lIns="0" tIns="0" rIns="0" bIns="0" rtlCol="0" anchor="t"/>
          <a:lstStyle/>
          <a:p>
            <a:pPr marL="0" indent="0" algn="l">
              <a:lnSpc>
                <a:spcPts val="2550"/>
              </a:lnSpc>
              <a:buNone/>
            </a:pPr>
            <a:r>
              <a:rPr lang="en-US" sz="2050" dirty="0">
                <a:solidFill>
                  <a:srgbClr val="3C3939"/>
                </a:solidFill>
                <a:latin typeface="Raleway" pitchFamily="34" charset="0"/>
                <a:ea typeface="Raleway" pitchFamily="34" charset="-122"/>
                <a:cs typeface="Raleway" pitchFamily="34" charset="-120"/>
              </a:rPr>
              <a:t>Functional &amp; Non-Functional Requirements</a:t>
            </a:r>
            <a:endParaRPr lang="en-US" sz="2050" dirty="0"/>
          </a:p>
        </p:txBody>
      </p:sp>
      <p:sp>
        <p:nvSpPr>
          <p:cNvPr id="13" name="Text 10"/>
          <p:cNvSpPr/>
          <p:nvPr/>
        </p:nvSpPr>
        <p:spPr>
          <a:xfrm>
            <a:off x="6434495" y="6362462"/>
            <a:ext cx="7247811"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Intent recognition, multi-turn conversation, 99% availability</a:t>
            </a:r>
            <a:endParaRPr lang="en-US" sz="1600" dirty="0"/>
          </a:p>
        </p:txBody>
      </p:sp>
      <p:sp>
        <p:nvSpPr>
          <p:cNvPr id="14" name="Text 11"/>
          <p:cNvSpPr/>
          <p:nvPr/>
        </p:nvSpPr>
        <p:spPr>
          <a:xfrm>
            <a:off x="6434495" y="6770013"/>
            <a:ext cx="7247811"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3C3939"/>
                </a:solidFill>
                <a:latin typeface="Roboto" pitchFamily="34" charset="0"/>
                <a:ea typeface="Roboto" pitchFamily="34" charset="-122"/>
                <a:cs typeface="Roboto" pitchFamily="34" charset="-120"/>
              </a:rPr>
              <a:t>Simple interface, scalability, maintainability, data privacy and security</a:t>
            </a:r>
            <a:endParaRPr lang="en-US" sz="1600" dirty="0"/>
          </a:p>
        </p:txBody>
      </p:sp>
      <p:sp>
        <p:nvSpPr>
          <p:cNvPr id="15" name="Rectangle 14"/>
          <p:cNvSpPr/>
          <p:nvPr/>
        </p:nvSpPr>
        <p:spPr>
          <a:xfrm>
            <a:off x="12714973" y="7719461"/>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741890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Results, Analysis and Impact</a:t>
            </a:r>
            <a:endParaRPr lang="en-US" sz="4450" dirty="0"/>
          </a:p>
        </p:txBody>
      </p:sp>
      <p:sp>
        <p:nvSpPr>
          <p:cNvPr id="4" name="Text 1"/>
          <p:cNvSpPr/>
          <p:nvPr/>
        </p:nvSpPr>
        <p:spPr>
          <a:xfrm>
            <a:off x="6280190" y="2878574"/>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College Enquiry Chatbot prototype effectively classifies user intents using logistic regression, providing timely and accurate responses. It reduces administrative workload and enhances user experience by offering 24/7 support. The system demonstrates scalability and potential for integration with other college services, contributing to smarter AI-enabled educational infrastructure.</a:t>
            </a:r>
            <a:endParaRPr lang="en-US" sz="1750" dirty="0"/>
          </a:p>
        </p:txBody>
      </p:sp>
      <p:sp>
        <p:nvSpPr>
          <p:cNvPr id="5" name="Text 2"/>
          <p:cNvSpPr/>
          <p:nvPr/>
        </p:nvSpPr>
        <p:spPr>
          <a:xfrm>
            <a:off x="6280190" y="531114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innovation aligns with Sustainable Development Goals by improving access to education, fostering innovation, and reducing inequalities through unbiased, accessible information delivery.</a:t>
            </a:r>
            <a:endParaRPr lang="en-US" sz="1750" dirty="0"/>
          </a:p>
        </p:txBody>
      </p:sp>
      <p:sp>
        <p:nvSpPr>
          <p:cNvPr id="6" name="Rectangle 5"/>
          <p:cNvSpPr/>
          <p:nvPr/>
        </p:nvSpPr>
        <p:spPr>
          <a:xfrm>
            <a:off x="12714973" y="7719461"/>
            <a:ext cx="1828800" cy="43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9993"/>
            <a:ext cx="7424023"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 and Future Work</a:t>
            </a:r>
            <a:endParaRPr lang="en-US" sz="4450" dirty="0"/>
          </a:p>
        </p:txBody>
      </p:sp>
      <p:sp>
        <p:nvSpPr>
          <p:cNvPr id="4" name="Shape 1"/>
          <p:cNvSpPr/>
          <p:nvPr/>
        </p:nvSpPr>
        <p:spPr>
          <a:xfrm>
            <a:off x="793790" y="1948934"/>
            <a:ext cx="170021" cy="1579126"/>
          </a:xfrm>
          <a:prstGeom prst="roundRect">
            <a:avLst>
              <a:gd name="adj" fmla="val 56033"/>
            </a:avLst>
          </a:prstGeom>
          <a:solidFill>
            <a:srgbClr val="E1E1EA"/>
          </a:solidFill>
          <a:ln w="7620">
            <a:solidFill>
              <a:srgbClr val="C7C7D0"/>
            </a:solidFill>
            <a:prstDash val="solid"/>
          </a:ln>
        </p:spPr>
      </p:sp>
      <p:sp>
        <p:nvSpPr>
          <p:cNvPr id="5" name="Text 2"/>
          <p:cNvSpPr/>
          <p:nvPr/>
        </p:nvSpPr>
        <p:spPr>
          <a:xfrm>
            <a:off x="1303973" y="19489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Conclusion</a:t>
            </a:r>
            <a:endParaRPr lang="en-US" sz="2200" dirty="0"/>
          </a:p>
        </p:txBody>
      </p:sp>
      <p:sp>
        <p:nvSpPr>
          <p:cNvPr id="6" name="Text 3"/>
          <p:cNvSpPr/>
          <p:nvPr/>
        </p:nvSpPr>
        <p:spPr>
          <a:xfrm>
            <a:off x="1303973" y="2439352"/>
            <a:ext cx="7046238"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The project successfully applies AI to automate college enquiries, improving efficiency and user satisfaction. Logistic regression proves effective for intent classification in this prototype system.</a:t>
            </a:r>
            <a:endParaRPr lang="en-US" sz="1750" dirty="0"/>
          </a:p>
        </p:txBody>
      </p:sp>
      <p:sp>
        <p:nvSpPr>
          <p:cNvPr id="7" name="Shape 4"/>
          <p:cNvSpPr/>
          <p:nvPr/>
        </p:nvSpPr>
        <p:spPr>
          <a:xfrm>
            <a:off x="1133951" y="3754874"/>
            <a:ext cx="170021" cy="3347918"/>
          </a:xfrm>
          <a:prstGeom prst="roundRect">
            <a:avLst>
              <a:gd name="adj" fmla="val 56033"/>
            </a:avLst>
          </a:prstGeom>
          <a:solidFill>
            <a:srgbClr val="E1E1EA"/>
          </a:solidFill>
          <a:ln w="7620">
            <a:solidFill>
              <a:srgbClr val="C7C7D0"/>
            </a:solidFill>
            <a:prstDash val="solid"/>
          </a:ln>
        </p:spPr>
      </p:sp>
      <p:sp>
        <p:nvSpPr>
          <p:cNvPr id="8" name="Text 5"/>
          <p:cNvSpPr/>
          <p:nvPr/>
        </p:nvSpPr>
        <p:spPr>
          <a:xfrm>
            <a:off x="1644134" y="3754874"/>
            <a:ext cx="2886789" cy="354330"/>
          </a:xfrm>
          <a:prstGeom prst="rect">
            <a:avLst/>
          </a:prstGeom>
          <a:noFill/>
          <a:ln/>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Future Enhancements</a:t>
            </a:r>
            <a:endParaRPr lang="en-US" sz="2200" dirty="0"/>
          </a:p>
        </p:txBody>
      </p:sp>
      <p:sp>
        <p:nvSpPr>
          <p:cNvPr id="9" name="Text 6"/>
          <p:cNvSpPr/>
          <p:nvPr/>
        </p:nvSpPr>
        <p:spPr>
          <a:xfrm>
            <a:off x="1644134" y="4245293"/>
            <a:ext cx="670607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Voice-based interaction with speech-to-text and text-to-speech modules</a:t>
            </a:r>
            <a:endParaRPr lang="en-US" sz="1750" dirty="0"/>
          </a:p>
        </p:txBody>
      </p:sp>
      <p:sp>
        <p:nvSpPr>
          <p:cNvPr id="10" name="Text 7"/>
          <p:cNvSpPr/>
          <p:nvPr/>
        </p:nvSpPr>
        <p:spPr>
          <a:xfrm>
            <a:off x="1644134" y="5050393"/>
            <a:ext cx="670607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Multilingual support for regional and international languages</a:t>
            </a:r>
            <a:endParaRPr lang="en-US" sz="1750" dirty="0"/>
          </a:p>
        </p:txBody>
      </p:sp>
      <p:sp>
        <p:nvSpPr>
          <p:cNvPr id="11" name="Text 8"/>
          <p:cNvSpPr/>
          <p:nvPr/>
        </p:nvSpPr>
        <p:spPr>
          <a:xfrm>
            <a:off x="1644134" y="5492591"/>
            <a:ext cx="670607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Advanced deep learning models like BERT or LSTM for complex queries</a:t>
            </a:r>
            <a:endParaRPr lang="en-US" sz="1750" dirty="0"/>
          </a:p>
        </p:txBody>
      </p:sp>
      <p:sp>
        <p:nvSpPr>
          <p:cNvPr id="12" name="Text 9"/>
          <p:cNvSpPr/>
          <p:nvPr/>
        </p:nvSpPr>
        <p:spPr>
          <a:xfrm>
            <a:off x="1644134" y="6297692"/>
            <a:ext cx="670607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Chat analytics for trend analysis and improved responses</a:t>
            </a:r>
            <a:endParaRPr lang="en-US" sz="1750" dirty="0"/>
          </a:p>
        </p:txBody>
      </p:sp>
      <p:sp>
        <p:nvSpPr>
          <p:cNvPr id="13" name="Text 10"/>
          <p:cNvSpPr/>
          <p:nvPr/>
        </p:nvSpPr>
        <p:spPr>
          <a:xfrm>
            <a:off x="1644134" y="6739890"/>
            <a:ext cx="670607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itchFamily="34" charset="0"/>
                <a:ea typeface="Roboto" pitchFamily="34" charset="-122"/>
                <a:cs typeface="Roboto" pitchFamily="34" charset="-120"/>
              </a:rPr>
              <a:t>Mobile app and third-party system integrations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649</Words>
  <Application>Microsoft Office PowerPoint</Application>
  <PresentationFormat>Custom</PresentationFormat>
  <Paragraphs>68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cp:lastModifiedBy>
  <cp:revision>2</cp:revision>
  <dcterms:created xsi:type="dcterms:W3CDTF">2025-05-27T04:54:49Z</dcterms:created>
  <dcterms:modified xsi:type="dcterms:W3CDTF">2025-05-27T04:58:50Z</dcterms:modified>
</cp:coreProperties>
</file>